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iiUeyc1q/kgWAikxMM4qWSA0jX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10.pn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Relationship Id="rId4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738218" y="4607772"/>
            <a:ext cx="8305658" cy="8264130"/>
          </a:xfrm>
          <a:custGeom>
            <a:rect b="b" l="l" r="r" t="t"/>
            <a:pathLst>
              <a:path extrusionOk="0" h="8264130" w="8305658">
                <a:moveTo>
                  <a:pt x="0" y="0"/>
                </a:moveTo>
                <a:lnTo>
                  <a:pt x="8305658" y="0"/>
                </a:lnTo>
                <a:lnTo>
                  <a:pt x="8305658" y="8264129"/>
                </a:lnTo>
                <a:lnTo>
                  <a:pt x="0" y="8264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6" name="Google Shape;86;p1"/>
          <p:cNvGrpSpPr/>
          <p:nvPr/>
        </p:nvGrpSpPr>
        <p:grpSpPr>
          <a:xfrm>
            <a:off x="1327372" y="8379509"/>
            <a:ext cx="4626711" cy="880312"/>
            <a:chOff x="0" y="-47625"/>
            <a:chExt cx="1218558" cy="231852"/>
          </a:xfrm>
        </p:grpSpPr>
        <p:sp>
          <p:nvSpPr>
            <p:cNvPr id="87" name="Google Shape;87;p1"/>
            <p:cNvSpPr/>
            <p:nvPr/>
          </p:nvSpPr>
          <p:spPr>
            <a:xfrm>
              <a:off x="0" y="0"/>
              <a:ext cx="1218558" cy="184227"/>
            </a:xfrm>
            <a:custGeom>
              <a:rect b="b" l="l" r="r" t="t"/>
              <a:pathLst>
                <a:path extrusionOk="0" h="184227" w="1218558">
                  <a:moveTo>
                    <a:pt x="92113" y="0"/>
                  </a:moveTo>
                  <a:lnTo>
                    <a:pt x="1126444" y="0"/>
                  </a:lnTo>
                  <a:cubicBezTo>
                    <a:pt x="1177317" y="0"/>
                    <a:pt x="1218558" y="41241"/>
                    <a:pt x="1218558" y="92113"/>
                  </a:cubicBezTo>
                  <a:lnTo>
                    <a:pt x="1218558" y="92113"/>
                  </a:lnTo>
                  <a:cubicBezTo>
                    <a:pt x="1218558" y="142986"/>
                    <a:pt x="1177317" y="184227"/>
                    <a:pt x="1126444" y="184227"/>
                  </a:cubicBezTo>
                  <a:lnTo>
                    <a:pt x="92113" y="184227"/>
                  </a:lnTo>
                  <a:cubicBezTo>
                    <a:pt x="41241" y="184227"/>
                    <a:pt x="0" y="142986"/>
                    <a:pt x="0" y="92113"/>
                  </a:cubicBezTo>
                  <a:lnTo>
                    <a:pt x="0" y="92113"/>
                  </a:lnTo>
                  <a:cubicBezTo>
                    <a:pt x="0" y="41241"/>
                    <a:pt x="41241" y="0"/>
                    <a:pt x="92113" y="0"/>
                  </a:cubicBezTo>
                  <a:close/>
                </a:path>
              </a:pathLst>
            </a:custGeom>
            <a:solidFill>
              <a:srgbClr val="525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0" y="-47625"/>
              <a:ext cx="1218558" cy="231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>
            <a:off x="11337006" y="0"/>
            <a:ext cx="12527494" cy="10287000"/>
          </a:xfrm>
          <a:custGeom>
            <a:rect b="b" l="l" r="r" t="t"/>
            <a:pathLst>
              <a:path extrusionOk="0" h="18288000" w="22271101">
                <a:moveTo>
                  <a:pt x="2844419" y="0"/>
                </a:moveTo>
                <a:cubicBezTo>
                  <a:pt x="1050544" y="2597785"/>
                  <a:pt x="0" y="5748147"/>
                  <a:pt x="0" y="9144000"/>
                </a:cubicBezTo>
                <a:cubicBezTo>
                  <a:pt x="0" y="12539853"/>
                  <a:pt x="1050544" y="15690214"/>
                  <a:pt x="2844419" y="18288000"/>
                </a:cubicBezTo>
                <a:lnTo>
                  <a:pt x="22271101" y="18288000"/>
                </a:lnTo>
                <a:lnTo>
                  <a:pt x="2227110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301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11701793" y="0"/>
            <a:ext cx="12527494" cy="10287000"/>
          </a:xfrm>
          <a:custGeom>
            <a:rect b="b" l="l" r="r" t="t"/>
            <a:pathLst>
              <a:path extrusionOk="0" h="18288000" w="22271101">
                <a:moveTo>
                  <a:pt x="2844419" y="0"/>
                </a:moveTo>
                <a:cubicBezTo>
                  <a:pt x="1050544" y="2597785"/>
                  <a:pt x="0" y="5748147"/>
                  <a:pt x="0" y="9144000"/>
                </a:cubicBezTo>
                <a:cubicBezTo>
                  <a:pt x="0" y="12539853"/>
                  <a:pt x="1050544" y="15690214"/>
                  <a:pt x="2844419" y="18288000"/>
                </a:cubicBezTo>
                <a:lnTo>
                  <a:pt x="22271101" y="18288000"/>
                </a:lnTo>
                <a:lnTo>
                  <a:pt x="22271101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1624" r="-1162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-963952" y="1453095"/>
            <a:ext cx="13836070" cy="3154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1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 DE REPORTES 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1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1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ANALÍTICA DE CONSUMO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402046" y="7076568"/>
            <a:ext cx="5481880" cy="986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Sebastián Solar Aburto</a:t>
            </a:r>
            <a:endParaRPr/>
          </a:p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Carlos Catalán Donoso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402046" y="8691013"/>
            <a:ext cx="4481596" cy="390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Ingeniería Informática – Duoc UC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273" name="Google Shape;273;p10"/>
          <p:cNvSpPr/>
          <p:nvPr/>
        </p:nvSpPr>
        <p:spPr>
          <a:xfrm>
            <a:off x="2852207" y="2368655"/>
            <a:ext cx="1591306" cy="1278831"/>
          </a:xfrm>
          <a:custGeom>
            <a:rect b="b" l="l" r="r" t="t"/>
            <a:pathLst>
              <a:path extrusionOk="0" h="1278831" w="1591306">
                <a:moveTo>
                  <a:pt x="0" y="0"/>
                </a:moveTo>
                <a:lnTo>
                  <a:pt x="1591306" y="0"/>
                </a:lnTo>
                <a:lnTo>
                  <a:pt x="1591306" y="1278832"/>
                </a:lnTo>
                <a:lnTo>
                  <a:pt x="0" y="1278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0"/>
          <p:cNvSpPr/>
          <p:nvPr/>
        </p:nvSpPr>
        <p:spPr>
          <a:xfrm>
            <a:off x="3133510" y="3962227"/>
            <a:ext cx="1028700" cy="1028700"/>
          </a:xfrm>
          <a:custGeom>
            <a:rect b="b" l="l" r="r" t="t"/>
            <a:pathLst>
              <a:path extrusionOk="0"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0"/>
          <p:cNvSpPr/>
          <p:nvPr/>
        </p:nvSpPr>
        <p:spPr>
          <a:xfrm>
            <a:off x="2565216" y="5508520"/>
            <a:ext cx="2165289" cy="1410144"/>
          </a:xfrm>
          <a:custGeom>
            <a:rect b="b" l="l" r="r" t="t"/>
            <a:pathLst>
              <a:path extrusionOk="0" h="1410144" w="2165289">
                <a:moveTo>
                  <a:pt x="0" y="0"/>
                </a:moveTo>
                <a:lnTo>
                  <a:pt x="2165289" y="0"/>
                </a:lnTo>
                <a:lnTo>
                  <a:pt x="2165289" y="1410145"/>
                </a:lnTo>
                <a:lnTo>
                  <a:pt x="0" y="1410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0"/>
          <p:cNvSpPr/>
          <p:nvPr/>
        </p:nvSpPr>
        <p:spPr>
          <a:xfrm>
            <a:off x="11591655" y="7856001"/>
            <a:ext cx="1133012" cy="1150266"/>
          </a:xfrm>
          <a:custGeom>
            <a:rect b="b" l="l" r="r" t="t"/>
            <a:pathLst>
              <a:path extrusionOk="0" h="1150266" w="1133012">
                <a:moveTo>
                  <a:pt x="0" y="0"/>
                </a:moveTo>
                <a:lnTo>
                  <a:pt x="1133011" y="0"/>
                </a:lnTo>
                <a:lnTo>
                  <a:pt x="1133011" y="1150266"/>
                </a:lnTo>
                <a:lnTo>
                  <a:pt x="0" y="1150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0"/>
          <p:cNvSpPr/>
          <p:nvPr/>
        </p:nvSpPr>
        <p:spPr>
          <a:xfrm>
            <a:off x="7908566" y="7914351"/>
            <a:ext cx="933919" cy="1034353"/>
          </a:xfrm>
          <a:custGeom>
            <a:rect b="b" l="l" r="r" t="t"/>
            <a:pathLst>
              <a:path extrusionOk="0" h="1034353" w="933919">
                <a:moveTo>
                  <a:pt x="0" y="0"/>
                </a:moveTo>
                <a:lnTo>
                  <a:pt x="933919" y="0"/>
                </a:lnTo>
                <a:lnTo>
                  <a:pt x="933919" y="1034353"/>
                </a:lnTo>
                <a:lnTo>
                  <a:pt x="0" y="1034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0"/>
          <p:cNvSpPr/>
          <p:nvPr/>
        </p:nvSpPr>
        <p:spPr>
          <a:xfrm>
            <a:off x="4828496" y="7856001"/>
            <a:ext cx="1035140" cy="1035140"/>
          </a:xfrm>
          <a:custGeom>
            <a:rect b="b" l="l" r="r" t="t"/>
            <a:pathLst>
              <a:path extrusionOk="0" h="1035140" w="1035140">
                <a:moveTo>
                  <a:pt x="0" y="0"/>
                </a:moveTo>
                <a:lnTo>
                  <a:pt x="1035140" y="0"/>
                </a:lnTo>
                <a:lnTo>
                  <a:pt x="1035140" y="1035140"/>
                </a:lnTo>
                <a:lnTo>
                  <a:pt x="0" y="1035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10"/>
          <p:cNvSpPr txBox="1"/>
          <p:nvPr/>
        </p:nvSpPr>
        <p:spPr>
          <a:xfrm>
            <a:off x="2149945" y="305435"/>
            <a:ext cx="13475620" cy="1341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una aplicación que transforma la forma de comprar y analizar el consumo</a:t>
            </a:r>
            <a:endParaRPr/>
          </a:p>
        </p:txBody>
      </p:sp>
      <p:sp>
        <p:nvSpPr>
          <p:cNvPr id="280" name="Google Shape;280;p10"/>
          <p:cNvSpPr txBox="1"/>
          <p:nvPr/>
        </p:nvSpPr>
        <p:spPr>
          <a:xfrm>
            <a:off x="5346066" y="2698503"/>
            <a:ext cx="8694986" cy="53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Todos los supermercados en un solo lugar</a:t>
            </a:r>
            <a:endParaRPr/>
          </a:p>
        </p:txBody>
      </p:sp>
      <p:sp>
        <p:nvSpPr>
          <p:cNvPr id="281" name="Google Shape;281;p10"/>
          <p:cNvSpPr txBox="1"/>
          <p:nvPr/>
        </p:nvSpPr>
        <p:spPr>
          <a:xfrm>
            <a:off x="5367795" y="4277985"/>
            <a:ext cx="8436322" cy="53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Tendencias de consumo y hábitos claros.</a:t>
            </a:r>
            <a:endParaRPr/>
          </a:p>
        </p:txBody>
      </p:sp>
      <p:sp>
        <p:nvSpPr>
          <p:cNvPr id="282" name="Google Shape;282;p10"/>
          <p:cNvSpPr txBox="1"/>
          <p:nvPr/>
        </p:nvSpPr>
        <p:spPr>
          <a:xfrm>
            <a:off x="5292261" y="6385255"/>
            <a:ext cx="10196661" cy="53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Decisiones inteligentes  para usuarios y negocios.</a:t>
            </a:r>
            <a:endParaRPr/>
          </a:p>
        </p:txBody>
      </p:sp>
      <p:sp>
        <p:nvSpPr>
          <p:cNvPr id="283" name="Google Shape;283;p10"/>
          <p:cNvSpPr txBox="1"/>
          <p:nvPr/>
        </p:nvSpPr>
        <p:spPr>
          <a:xfrm>
            <a:off x="3859124" y="9197141"/>
            <a:ext cx="9966722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“De los usuarios, surgen los datos, que generan decisiones”.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28445" r="17370" t="0"/>
          <a:stretch/>
        </p:blipFill>
        <p:spPr>
          <a:xfrm>
            <a:off x="0" y="0"/>
            <a:ext cx="836578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9334947" y="1276633"/>
            <a:ext cx="7798056" cy="127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Descripción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9334947" y="3737657"/>
            <a:ext cx="7598638" cy="4525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7775" lvl="1" marL="6955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21"/>
              <a:buFont typeface="Arial"/>
              <a:buChar char="•"/>
            </a:pPr>
            <a:r>
              <a:rPr b="0" i="0" lang="en-US" sz="322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Aplicación (web o móvil) que unifica catálogos de distintos supermercados.</a:t>
            </a:r>
            <a:endParaRPr/>
          </a:p>
          <a:p>
            <a:pPr indent="-347775" lvl="1" marL="6955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21"/>
              <a:buFont typeface="Arial"/>
              <a:buChar char="•"/>
            </a:pPr>
            <a:r>
              <a:rPr b="0" i="0" lang="en-US" sz="322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Permite consultar precios, ofertas y tendencias sin visitar cada página.</a:t>
            </a:r>
            <a:endParaRPr/>
          </a:p>
          <a:p>
            <a:pPr indent="-347775" lvl="1" marL="695549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21"/>
              <a:buFont typeface="Arial"/>
              <a:buChar char="•"/>
            </a:pPr>
            <a:r>
              <a:rPr b="0" i="0" lang="en-US" sz="322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Recopila información de usuarios para análisis de consumo y reportes agregados.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 b="31689" l="7266" r="7265" t="0"/>
          <a:stretch/>
        </p:blipFill>
        <p:spPr>
          <a:xfrm flipH="1">
            <a:off x="0" y="0"/>
            <a:ext cx="11298089" cy="630982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11298089" y="828758"/>
            <a:ext cx="1352210" cy="1467799"/>
          </a:xfrm>
          <a:custGeom>
            <a:rect b="b" l="l" r="r" t="t"/>
            <a:pathLst>
              <a:path extrusionOk="0" h="1467799" w="1352210">
                <a:moveTo>
                  <a:pt x="0" y="0"/>
                </a:moveTo>
                <a:lnTo>
                  <a:pt x="1352210" y="0"/>
                </a:lnTo>
                <a:lnTo>
                  <a:pt x="1352210" y="1467799"/>
                </a:lnTo>
                <a:lnTo>
                  <a:pt x="0" y="1467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3"/>
          <p:cNvSpPr/>
          <p:nvPr/>
        </p:nvSpPr>
        <p:spPr>
          <a:xfrm>
            <a:off x="11407628" y="2740542"/>
            <a:ext cx="1427439" cy="1269123"/>
          </a:xfrm>
          <a:custGeom>
            <a:rect b="b" l="l" r="r" t="t"/>
            <a:pathLst>
              <a:path extrusionOk="0" h="1269123" w="1427439">
                <a:moveTo>
                  <a:pt x="0" y="0"/>
                </a:moveTo>
                <a:lnTo>
                  <a:pt x="1427439" y="0"/>
                </a:lnTo>
                <a:lnTo>
                  <a:pt x="1427439" y="1269123"/>
                </a:lnTo>
                <a:lnTo>
                  <a:pt x="0" y="1269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3"/>
          <p:cNvSpPr/>
          <p:nvPr/>
        </p:nvSpPr>
        <p:spPr>
          <a:xfrm>
            <a:off x="11509204" y="4898661"/>
            <a:ext cx="1325863" cy="1267857"/>
          </a:xfrm>
          <a:custGeom>
            <a:rect b="b" l="l" r="r" t="t"/>
            <a:pathLst>
              <a:path extrusionOk="0" h="1267857" w="1325863">
                <a:moveTo>
                  <a:pt x="0" y="0"/>
                </a:moveTo>
                <a:lnTo>
                  <a:pt x="1325863" y="0"/>
                </a:lnTo>
                <a:lnTo>
                  <a:pt x="1325863" y="1267856"/>
                </a:lnTo>
                <a:lnTo>
                  <a:pt x="0" y="1267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3"/>
          <p:cNvSpPr/>
          <p:nvPr/>
        </p:nvSpPr>
        <p:spPr>
          <a:xfrm>
            <a:off x="12650299" y="7224355"/>
            <a:ext cx="2203028" cy="2268240"/>
          </a:xfrm>
          <a:custGeom>
            <a:rect b="b" l="l" r="r" t="t"/>
            <a:pathLst>
              <a:path extrusionOk="0" h="2268240" w="2203028">
                <a:moveTo>
                  <a:pt x="0" y="0"/>
                </a:moveTo>
                <a:lnTo>
                  <a:pt x="2203028" y="0"/>
                </a:lnTo>
                <a:lnTo>
                  <a:pt x="2203028" y="2268241"/>
                </a:lnTo>
                <a:lnTo>
                  <a:pt x="0" y="2268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3"/>
          <p:cNvSpPr txBox="1"/>
          <p:nvPr/>
        </p:nvSpPr>
        <p:spPr>
          <a:xfrm>
            <a:off x="1314787" y="6128853"/>
            <a:ext cx="7240245" cy="127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Problemática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1314787" y="7769195"/>
            <a:ext cx="10659407" cy="1092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Pequeños negocios y emprendedores arriesgan dinero y oportunidades al actuar a ciegas.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2949367" y="1186244"/>
            <a:ext cx="5099324" cy="129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6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 precios y ofertas cambian constantemente en supermercados.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3044617" y="3298903"/>
            <a:ext cx="5099324" cy="871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Comparar productos es lento, manual y frustrante.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3084657" y="5009919"/>
            <a:ext cx="5019244" cy="129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4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 consumidores pierden tiempo y pagan más por no tener datos claros.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122" name="Google Shape;122;p4"/>
          <p:cNvSpPr txBox="1"/>
          <p:nvPr/>
        </p:nvSpPr>
        <p:spPr>
          <a:xfrm>
            <a:off x="2944639" y="432687"/>
            <a:ext cx="12952013" cy="2053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PROPUESTA DE SOLUCIÓN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569615" y="3766207"/>
            <a:ext cx="4044186" cy="482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Unificar catálogos de múltiples supermercados en una sola aplicación.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Permitir visualización rápida de precios, ofertas y tendencias.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3876193" y="3664856"/>
            <a:ext cx="3383107" cy="3358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Recopilar datos de usuarios para analizar hábitos de consumo y generar reportes útiles para negocios.</a:t>
            </a:r>
            <a:endParaRPr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2338" y="1868643"/>
            <a:ext cx="9445873" cy="836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/>
          <p:nvPr/>
        </p:nvSpPr>
        <p:spPr>
          <a:xfrm>
            <a:off x="-2385868" y="-2536593"/>
            <a:ext cx="5910967" cy="5881412"/>
          </a:xfrm>
          <a:custGeom>
            <a:rect b="b" l="l" r="r" t="t"/>
            <a:pathLst>
              <a:path extrusionOk="0" h="5881412" w="5910967">
                <a:moveTo>
                  <a:pt x="0" y="0"/>
                </a:moveTo>
                <a:lnTo>
                  <a:pt x="5910966" y="0"/>
                </a:lnTo>
                <a:lnTo>
                  <a:pt x="5910966" y="5881411"/>
                </a:lnTo>
                <a:lnTo>
                  <a:pt x="0" y="5881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4"/>
          <p:cNvSpPr/>
          <p:nvPr/>
        </p:nvSpPr>
        <p:spPr>
          <a:xfrm>
            <a:off x="14303817" y="-2536593"/>
            <a:ext cx="5910967" cy="5881412"/>
          </a:xfrm>
          <a:custGeom>
            <a:rect b="b" l="l" r="r" t="t"/>
            <a:pathLst>
              <a:path extrusionOk="0" h="5881412" w="5910967">
                <a:moveTo>
                  <a:pt x="0" y="0"/>
                </a:moveTo>
                <a:lnTo>
                  <a:pt x="5910966" y="0"/>
                </a:lnTo>
                <a:lnTo>
                  <a:pt x="5910966" y="5881411"/>
                </a:lnTo>
                <a:lnTo>
                  <a:pt x="0" y="5881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4"/>
          <p:cNvSpPr txBox="1"/>
          <p:nvPr/>
        </p:nvSpPr>
        <p:spPr>
          <a:xfrm>
            <a:off x="14370568" y="8522357"/>
            <a:ext cx="2026741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(Pedregal)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134" name="Google Shape;134;p5"/>
          <p:cNvSpPr/>
          <p:nvPr/>
        </p:nvSpPr>
        <p:spPr>
          <a:xfrm>
            <a:off x="1575485" y="4104534"/>
            <a:ext cx="2842129" cy="2885410"/>
          </a:xfrm>
          <a:custGeom>
            <a:rect b="b" l="l" r="r" t="t"/>
            <a:pathLst>
              <a:path extrusionOk="0" h="2885410" w="2842129">
                <a:moveTo>
                  <a:pt x="0" y="0"/>
                </a:moveTo>
                <a:lnTo>
                  <a:pt x="2842129" y="0"/>
                </a:lnTo>
                <a:lnTo>
                  <a:pt x="2842129" y="2885409"/>
                </a:lnTo>
                <a:lnTo>
                  <a:pt x="0" y="2885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5"/>
          <p:cNvSpPr/>
          <p:nvPr/>
        </p:nvSpPr>
        <p:spPr>
          <a:xfrm>
            <a:off x="5955591" y="4104534"/>
            <a:ext cx="2842129" cy="2885410"/>
          </a:xfrm>
          <a:custGeom>
            <a:rect b="b" l="l" r="r" t="t"/>
            <a:pathLst>
              <a:path extrusionOk="0" h="2885410" w="2842129">
                <a:moveTo>
                  <a:pt x="0" y="0"/>
                </a:moveTo>
                <a:lnTo>
                  <a:pt x="2842128" y="0"/>
                </a:lnTo>
                <a:lnTo>
                  <a:pt x="2842128" y="2885409"/>
                </a:lnTo>
                <a:lnTo>
                  <a:pt x="0" y="2885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5"/>
          <p:cNvSpPr/>
          <p:nvPr/>
        </p:nvSpPr>
        <p:spPr>
          <a:xfrm>
            <a:off x="615707" y="3763322"/>
            <a:ext cx="2670099" cy="267008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5037886" y="3763322"/>
            <a:ext cx="2670099" cy="267008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10432405" y="4104534"/>
            <a:ext cx="2842129" cy="2885410"/>
          </a:xfrm>
          <a:custGeom>
            <a:rect b="b" l="l" r="r" t="t"/>
            <a:pathLst>
              <a:path extrusionOk="0" h="2885410" w="2842129">
                <a:moveTo>
                  <a:pt x="0" y="0"/>
                </a:moveTo>
                <a:lnTo>
                  <a:pt x="2842128" y="0"/>
                </a:lnTo>
                <a:lnTo>
                  <a:pt x="2842128" y="2885409"/>
                </a:lnTo>
                <a:lnTo>
                  <a:pt x="0" y="2885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5"/>
          <p:cNvSpPr/>
          <p:nvPr/>
        </p:nvSpPr>
        <p:spPr>
          <a:xfrm>
            <a:off x="9556775" y="3763322"/>
            <a:ext cx="2670099" cy="267008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229404" y="7513699"/>
            <a:ext cx="4188210" cy="252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Capturar datos de productos automáticamente o manualmente desde distintos supermercados.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4675046" y="7513699"/>
            <a:ext cx="4188210" cy="252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Diseñar una base de datos que almacene precios, ofertas, fechas, imágenes y atributos de productos.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3959141" y="513167"/>
            <a:ext cx="9896739" cy="127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General: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9144000" y="7513699"/>
            <a:ext cx="4188210" cy="252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dashboards y reportes interactivos sobre tendencias de consumo y preferencias de usuarios.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14830165" y="4104534"/>
            <a:ext cx="2842129" cy="2885410"/>
          </a:xfrm>
          <a:custGeom>
            <a:rect b="b" l="l" r="r" t="t"/>
            <a:pathLst>
              <a:path extrusionOk="0" h="2885410" w="2842129">
                <a:moveTo>
                  <a:pt x="0" y="0"/>
                </a:moveTo>
                <a:lnTo>
                  <a:pt x="2842128" y="0"/>
                </a:lnTo>
                <a:lnTo>
                  <a:pt x="2842128" y="2885409"/>
                </a:lnTo>
                <a:lnTo>
                  <a:pt x="0" y="2885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5"/>
          <p:cNvSpPr/>
          <p:nvPr/>
        </p:nvSpPr>
        <p:spPr>
          <a:xfrm>
            <a:off x="13954535" y="3763322"/>
            <a:ext cx="2670099" cy="267008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 txBox="1"/>
          <p:nvPr/>
        </p:nvSpPr>
        <p:spPr>
          <a:xfrm>
            <a:off x="13589385" y="7576185"/>
            <a:ext cx="4188210" cy="168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Garantizar privacidad y anonimización de los datos recopilados.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1028700" y="1872225"/>
            <a:ext cx="15669112" cy="1001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13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Diseñar e implementar una aplicación que permita unificar catálogos de supermercados, registrar información de usuarios y generar reportes de consumo y análisis de datos.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6398344" y="6546078"/>
            <a:ext cx="448181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 Específicos: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sp>
        <p:nvSpPr>
          <p:cNvPr id="154" name="Google Shape;154;p6"/>
          <p:cNvSpPr txBox="1"/>
          <p:nvPr/>
        </p:nvSpPr>
        <p:spPr>
          <a:xfrm>
            <a:off x="816045" y="558407"/>
            <a:ext cx="5805028" cy="127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Alcances: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703178" y="2335135"/>
            <a:ext cx="8440822" cy="252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Consulta de precios y tendencias de productos por supermercado.</a:t>
            </a:r>
            <a:endParaRPr/>
          </a:p>
          <a:p>
            <a:pPr indent="-259079" lvl="1" marL="51816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Visualización de datos históricos y análisis por zona.</a:t>
            </a:r>
            <a:endParaRPr/>
          </a:p>
          <a:p>
            <a:pPr indent="-259079" lvl="1" marL="51816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Generación de reportes para negocios.</a:t>
            </a:r>
            <a:endParaRPr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2254" y="367720"/>
            <a:ext cx="9032097" cy="942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703178" y="5750981"/>
            <a:ext cx="7760889" cy="1217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Limitaciones: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477444" y="7344003"/>
            <a:ext cx="8907358" cy="2223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3399" lvl="1" marL="546799" marR="0" rtl="0" algn="just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32"/>
              <a:buFont typeface="Arial"/>
              <a:buChar char="•"/>
            </a:pPr>
            <a:r>
              <a:rPr b="0" i="0" lang="en-US" sz="253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app no permite compras directamente.</a:t>
            </a:r>
            <a:endParaRPr/>
          </a:p>
          <a:p>
            <a:pPr indent="-273399" lvl="1" marL="546799" marR="0" rtl="0" algn="just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32"/>
              <a:buFont typeface="Arial"/>
              <a:buChar char="•"/>
            </a:pPr>
            <a:r>
              <a:rPr b="0" i="0" lang="en-US" sz="253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Dependencia de cambios en páginas web de supermercados.</a:t>
            </a:r>
            <a:endParaRPr/>
          </a:p>
          <a:p>
            <a:pPr indent="-273399" lvl="1" marL="546799" marR="0" rtl="0" algn="just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32"/>
              <a:buFont typeface="Arial"/>
              <a:buChar char="•"/>
            </a:pPr>
            <a:r>
              <a:rPr b="0" i="0" lang="en-US" sz="253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de usuarios solo se utilizan para análisis agregados y con consentimiento.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grpSp>
        <p:nvGrpSpPr>
          <p:cNvPr id="164" name="Google Shape;164;p7"/>
          <p:cNvGrpSpPr/>
          <p:nvPr/>
        </p:nvGrpSpPr>
        <p:grpSpPr>
          <a:xfrm>
            <a:off x="5963227" y="1889035"/>
            <a:ext cx="8969179" cy="1574644"/>
            <a:chOff x="0" y="-47625"/>
            <a:chExt cx="4302132" cy="755290"/>
          </a:xfrm>
        </p:grpSpPr>
        <p:sp>
          <p:nvSpPr>
            <p:cNvPr id="165" name="Google Shape;165;p7"/>
            <p:cNvSpPr/>
            <p:nvPr/>
          </p:nvSpPr>
          <p:spPr>
            <a:xfrm>
              <a:off x="0" y="0"/>
              <a:ext cx="4302132" cy="707665"/>
            </a:xfrm>
            <a:custGeom>
              <a:rect b="b" l="l" r="r" t="t"/>
              <a:pathLst>
                <a:path extrusionOk="0" h="707665" w="4302132">
                  <a:moveTo>
                    <a:pt x="24169" y="0"/>
                  </a:moveTo>
                  <a:lnTo>
                    <a:pt x="4277963" y="0"/>
                  </a:lnTo>
                  <a:cubicBezTo>
                    <a:pt x="4284373" y="0"/>
                    <a:pt x="4290520" y="2546"/>
                    <a:pt x="4295053" y="7079"/>
                  </a:cubicBezTo>
                  <a:cubicBezTo>
                    <a:pt x="4299585" y="11611"/>
                    <a:pt x="4302132" y="17759"/>
                    <a:pt x="4302132" y="24169"/>
                  </a:cubicBezTo>
                  <a:lnTo>
                    <a:pt x="4302132" y="683496"/>
                  </a:lnTo>
                  <a:cubicBezTo>
                    <a:pt x="4302132" y="696844"/>
                    <a:pt x="4291311" y="707665"/>
                    <a:pt x="4277963" y="707665"/>
                  </a:cubicBezTo>
                  <a:lnTo>
                    <a:pt x="24169" y="707665"/>
                  </a:lnTo>
                  <a:cubicBezTo>
                    <a:pt x="17759" y="707665"/>
                    <a:pt x="11611" y="705118"/>
                    <a:pt x="7079" y="700586"/>
                  </a:cubicBezTo>
                  <a:cubicBezTo>
                    <a:pt x="2546" y="696053"/>
                    <a:pt x="0" y="689906"/>
                    <a:pt x="0" y="683496"/>
                  </a:cubicBezTo>
                  <a:lnTo>
                    <a:pt x="0" y="24169"/>
                  </a:lnTo>
                  <a:cubicBezTo>
                    <a:pt x="0" y="17759"/>
                    <a:pt x="2546" y="11611"/>
                    <a:pt x="7079" y="7079"/>
                  </a:cubicBezTo>
                  <a:cubicBezTo>
                    <a:pt x="11611" y="2546"/>
                    <a:pt x="17759" y="0"/>
                    <a:pt x="24169" y="0"/>
                  </a:cubicBezTo>
                  <a:close/>
                </a:path>
              </a:pathLst>
            </a:custGeom>
            <a:solidFill>
              <a:srgbClr val="2E3182">
                <a:alpha val="74901"/>
              </a:srgbClr>
            </a:solidFill>
            <a:ln cap="rnd" cmpd="sng" w="19050">
              <a:solidFill>
                <a:srgbClr val="FFFFFF">
                  <a:alpha val="7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 txBox="1"/>
            <p:nvPr/>
          </p:nvSpPr>
          <p:spPr>
            <a:xfrm>
              <a:off x="0" y="-47625"/>
              <a:ext cx="4302131" cy="75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7"/>
          <p:cNvGrpSpPr/>
          <p:nvPr/>
        </p:nvGrpSpPr>
        <p:grpSpPr>
          <a:xfrm>
            <a:off x="5963227" y="3537742"/>
            <a:ext cx="8969179" cy="1574644"/>
            <a:chOff x="0" y="-47625"/>
            <a:chExt cx="4302132" cy="755290"/>
          </a:xfrm>
        </p:grpSpPr>
        <p:sp>
          <p:nvSpPr>
            <p:cNvPr id="168" name="Google Shape;168;p7"/>
            <p:cNvSpPr/>
            <p:nvPr/>
          </p:nvSpPr>
          <p:spPr>
            <a:xfrm>
              <a:off x="0" y="0"/>
              <a:ext cx="4302132" cy="707665"/>
            </a:xfrm>
            <a:custGeom>
              <a:rect b="b" l="l" r="r" t="t"/>
              <a:pathLst>
                <a:path extrusionOk="0" h="707665" w="4302132">
                  <a:moveTo>
                    <a:pt x="24169" y="0"/>
                  </a:moveTo>
                  <a:lnTo>
                    <a:pt x="4277963" y="0"/>
                  </a:lnTo>
                  <a:cubicBezTo>
                    <a:pt x="4284373" y="0"/>
                    <a:pt x="4290520" y="2546"/>
                    <a:pt x="4295053" y="7079"/>
                  </a:cubicBezTo>
                  <a:cubicBezTo>
                    <a:pt x="4299585" y="11611"/>
                    <a:pt x="4302132" y="17759"/>
                    <a:pt x="4302132" y="24169"/>
                  </a:cubicBezTo>
                  <a:lnTo>
                    <a:pt x="4302132" y="683496"/>
                  </a:lnTo>
                  <a:cubicBezTo>
                    <a:pt x="4302132" y="696844"/>
                    <a:pt x="4291311" y="707665"/>
                    <a:pt x="4277963" y="707665"/>
                  </a:cubicBezTo>
                  <a:lnTo>
                    <a:pt x="24169" y="707665"/>
                  </a:lnTo>
                  <a:cubicBezTo>
                    <a:pt x="17759" y="707665"/>
                    <a:pt x="11611" y="705118"/>
                    <a:pt x="7079" y="700586"/>
                  </a:cubicBezTo>
                  <a:cubicBezTo>
                    <a:pt x="2546" y="696053"/>
                    <a:pt x="0" y="689906"/>
                    <a:pt x="0" y="683496"/>
                  </a:cubicBezTo>
                  <a:lnTo>
                    <a:pt x="0" y="24169"/>
                  </a:lnTo>
                  <a:cubicBezTo>
                    <a:pt x="0" y="17759"/>
                    <a:pt x="2546" y="11611"/>
                    <a:pt x="7079" y="7079"/>
                  </a:cubicBezTo>
                  <a:cubicBezTo>
                    <a:pt x="11611" y="2546"/>
                    <a:pt x="17759" y="0"/>
                    <a:pt x="24169" y="0"/>
                  </a:cubicBezTo>
                  <a:close/>
                </a:path>
              </a:pathLst>
            </a:custGeom>
            <a:solidFill>
              <a:srgbClr val="2E3182">
                <a:alpha val="74901"/>
              </a:srgbClr>
            </a:solidFill>
            <a:ln cap="rnd" cmpd="sng" w="19050">
              <a:solidFill>
                <a:srgbClr val="FFFFFF">
                  <a:alpha val="7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 txBox="1"/>
            <p:nvPr/>
          </p:nvSpPr>
          <p:spPr>
            <a:xfrm>
              <a:off x="0" y="-47625"/>
              <a:ext cx="4302131" cy="75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7"/>
          <p:cNvSpPr txBox="1"/>
          <p:nvPr/>
        </p:nvSpPr>
        <p:spPr>
          <a:xfrm>
            <a:off x="783797" y="531305"/>
            <a:ext cx="6967605" cy="1042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783797" y="1921650"/>
            <a:ext cx="6424671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 ágil y modular.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6588602" y="2512618"/>
            <a:ext cx="6054789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Análisis de requerimientos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6588602" y="4161326"/>
            <a:ext cx="8118420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sistema y base de datos</a:t>
            </a:r>
            <a:endParaRPr/>
          </a:p>
        </p:txBody>
      </p:sp>
      <p:sp>
        <p:nvSpPr>
          <p:cNvPr id="174" name="Google Shape;174;p7"/>
          <p:cNvSpPr txBox="1"/>
          <p:nvPr/>
        </p:nvSpPr>
        <p:spPr>
          <a:xfrm>
            <a:off x="6588602" y="2182979"/>
            <a:ext cx="2592639" cy="3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Etapa 1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6588602" y="3831686"/>
            <a:ext cx="2592639" cy="3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Etapa 2</a:t>
            </a:r>
            <a:endParaRPr/>
          </a:p>
        </p:txBody>
      </p:sp>
      <p:grpSp>
        <p:nvGrpSpPr>
          <p:cNvPr id="176" name="Google Shape;176;p7"/>
          <p:cNvGrpSpPr/>
          <p:nvPr/>
        </p:nvGrpSpPr>
        <p:grpSpPr>
          <a:xfrm>
            <a:off x="5963227" y="5186450"/>
            <a:ext cx="8969179" cy="1574644"/>
            <a:chOff x="0" y="-47625"/>
            <a:chExt cx="4302132" cy="755290"/>
          </a:xfrm>
        </p:grpSpPr>
        <p:sp>
          <p:nvSpPr>
            <p:cNvPr id="177" name="Google Shape;177;p7"/>
            <p:cNvSpPr/>
            <p:nvPr/>
          </p:nvSpPr>
          <p:spPr>
            <a:xfrm>
              <a:off x="0" y="0"/>
              <a:ext cx="4302132" cy="707665"/>
            </a:xfrm>
            <a:custGeom>
              <a:rect b="b" l="l" r="r" t="t"/>
              <a:pathLst>
                <a:path extrusionOk="0" h="707665" w="4302132">
                  <a:moveTo>
                    <a:pt x="24169" y="0"/>
                  </a:moveTo>
                  <a:lnTo>
                    <a:pt x="4277963" y="0"/>
                  </a:lnTo>
                  <a:cubicBezTo>
                    <a:pt x="4284373" y="0"/>
                    <a:pt x="4290520" y="2546"/>
                    <a:pt x="4295053" y="7079"/>
                  </a:cubicBezTo>
                  <a:cubicBezTo>
                    <a:pt x="4299585" y="11611"/>
                    <a:pt x="4302132" y="17759"/>
                    <a:pt x="4302132" y="24169"/>
                  </a:cubicBezTo>
                  <a:lnTo>
                    <a:pt x="4302132" y="683496"/>
                  </a:lnTo>
                  <a:cubicBezTo>
                    <a:pt x="4302132" y="696844"/>
                    <a:pt x="4291311" y="707665"/>
                    <a:pt x="4277963" y="707665"/>
                  </a:cubicBezTo>
                  <a:lnTo>
                    <a:pt x="24169" y="707665"/>
                  </a:lnTo>
                  <a:cubicBezTo>
                    <a:pt x="17759" y="707665"/>
                    <a:pt x="11611" y="705118"/>
                    <a:pt x="7079" y="700586"/>
                  </a:cubicBezTo>
                  <a:cubicBezTo>
                    <a:pt x="2546" y="696053"/>
                    <a:pt x="0" y="689906"/>
                    <a:pt x="0" y="683496"/>
                  </a:cubicBezTo>
                  <a:lnTo>
                    <a:pt x="0" y="24169"/>
                  </a:lnTo>
                  <a:cubicBezTo>
                    <a:pt x="0" y="17759"/>
                    <a:pt x="2546" y="11611"/>
                    <a:pt x="7079" y="7079"/>
                  </a:cubicBezTo>
                  <a:cubicBezTo>
                    <a:pt x="11611" y="2546"/>
                    <a:pt x="17759" y="0"/>
                    <a:pt x="24169" y="0"/>
                  </a:cubicBezTo>
                  <a:close/>
                </a:path>
              </a:pathLst>
            </a:custGeom>
            <a:solidFill>
              <a:srgbClr val="2E3182">
                <a:alpha val="74901"/>
              </a:srgbClr>
            </a:solidFill>
            <a:ln cap="rnd" cmpd="sng" w="19050">
              <a:solidFill>
                <a:srgbClr val="FFFFFF">
                  <a:alpha val="7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 txBox="1"/>
            <p:nvPr/>
          </p:nvSpPr>
          <p:spPr>
            <a:xfrm>
              <a:off x="0" y="-47625"/>
              <a:ext cx="4302131" cy="75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7"/>
          <p:cNvSpPr txBox="1"/>
          <p:nvPr/>
        </p:nvSpPr>
        <p:spPr>
          <a:xfrm>
            <a:off x="6588602" y="5810033"/>
            <a:ext cx="6419630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 e implementación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6588602" y="5480394"/>
            <a:ext cx="2592639" cy="3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Etapa  3</a:t>
            </a:r>
            <a:endParaRPr/>
          </a:p>
        </p:txBody>
      </p:sp>
      <p:grpSp>
        <p:nvGrpSpPr>
          <p:cNvPr id="181" name="Google Shape;181;p7"/>
          <p:cNvGrpSpPr/>
          <p:nvPr/>
        </p:nvGrpSpPr>
        <p:grpSpPr>
          <a:xfrm>
            <a:off x="5963227" y="6833254"/>
            <a:ext cx="8969179" cy="1574644"/>
            <a:chOff x="0" y="-47625"/>
            <a:chExt cx="4302132" cy="755290"/>
          </a:xfrm>
        </p:grpSpPr>
        <p:sp>
          <p:nvSpPr>
            <p:cNvPr id="182" name="Google Shape;182;p7"/>
            <p:cNvSpPr/>
            <p:nvPr/>
          </p:nvSpPr>
          <p:spPr>
            <a:xfrm>
              <a:off x="0" y="0"/>
              <a:ext cx="4302132" cy="707665"/>
            </a:xfrm>
            <a:custGeom>
              <a:rect b="b" l="l" r="r" t="t"/>
              <a:pathLst>
                <a:path extrusionOk="0" h="707665" w="4302132">
                  <a:moveTo>
                    <a:pt x="24169" y="0"/>
                  </a:moveTo>
                  <a:lnTo>
                    <a:pt x="4277963" y="0"/>
                  </a:lnTo>
                  <a:cubicBezTo>
                    <a:pt x="4284373" y="0"/>
                    <a:pt x="4290520" y="2546"/>
                    <a:pt x="4295053" y="7079"/>
                  </a:cubicBezTo>
                  <a:cubicBezTo>
                    <a:pt x="4299585" y="11611"/>
                    <a:pt x="4302132" y="17759"/>
                    <a:pt x="4302132" y="24169"/>
                  </a:cubicBezTo>
                  <a:lnTo>
                    <a:pt x="4302132" y="683496"/>
                  </a:lnTo>
                  <a:cubicBezTo>
                    <a:pt x="4302132" y="696844"/>
                    <a:pt x="4291311" y="707665"/>
                    <a:pt x="4277963" y="707665"/>
                  </a:cubicBezTo>
                  <a:lnTo>
                    <a:pt x="24169" y="707665"/>
                  </a:lnTo>
                  <a:cubicBezTo>
                    <a:pt x="17759" y="707665"/>
                    <a:pt x="11611" y="705118"/>
                    <a:pt x="7079" y="700586"/>
                  </a:cubicBezTo>
                  <a:cubicBezTo>
                    <a:pt x="2546" y="696053"/>
                    <a:pt x="0" y="689906"/>
                    <a:pt x="0" y="683496"/>
                  </a:cubicBezTo>
                  <a:lnTo>
                    <a:pt x="0" y="24169"/>
                  </a:lnTo>
                  <a:cubicBezTo>
                    <a:pt x="0" y="17759"/>
                    <a:pt x="2546" y="11611"/>
                    <a:pt x="7079" y="7079"/>
                  </a:cubicBezTo>
                  <a:cubicBezTo>
                    <a:pt x="11611" y="2546"/>
                    <a:pt x="17759" y="0"/>
                    <a:pt x="24169" y="0"/>
                  </a:cubicBezTo>
                  <a:close/>
                </a:path>
              </a:pathLst>
            </a:custGeom>
            <a:solidFill>
              <a:srgbClr val="2E3182">
                <a:alpha val="74901"/>
              </a:srgbClr>
            </a:solidFill>
            <a:ln cap="rnd" cmpd="sng" w="19050">
              <a:solidFill>
                <a:srgbClr val="FFFFFF">
                  <a:alpha val="7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 txBox="1"/>
            <p:nvPr/>
          </p:nvSpPr>
          <p:spPr>
            <a:xfrm>
              <a:off x="0" y="-47625"/>
              <a:ext cx="4302131" cy="75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7"/>
          <p:cNvGrpSpPr/>
          <p:nvPr/>
        </p:nvGrpSpPr>
        <p:grpSpPr>
          <a:xfrm>
            <a:off x="5963227" y="8481962"/>
            <a:ext cx="8969179" cy="1574644"/>
            <a:chOff x="0" y="-47625"/>
            <a:chExt cx="4302132" cy="755290"/>
          </a:xfrm>
        </p:grpSpPr>
        <p:sp>
          <p:nvSpPr>
            <p:cNvPr id="185" name="Google Shape;185;p7"/>
            <p:cNvSpPr/>
            <p:nvPr/>
          </p:nvSpPr>
          <p:spPr>
            <a:xfrm>
              <a:off x="0" y="0"/>
              <a:ext cx="4302132" cy="707665"/>
            </a:xfrm>
            <a:custGeom>
              <a:rect b="b" l="l" r="r" t="t"/>
              <a:pathLst>
                <a:path extrusionOk="0" h="707665" w="4302132">
                  <a:moveTo>
                    <a:pt x="24169" y="0"/>
                  </a:moveTo>
                  <a:lnTo>
                    <a:pt x="4277963" y="0"/>
                  </a:lnTo>
                  <a:cubicBezTo>
                    <a:pt x="4284373" y="0"/>
                    <a:pt x="4290520" y="2546"/>
                    <a:pt x="4295053" y="7079"/>
                  </a:cubicBezTo>
                  <a:cubicBezTo>
                    <a:pt x="4299585" y="11611"/>
                    <a:pt x="4302132" y="17759"/>
                    <a:pt x="4302132" y="24169"/>
                  </a:cubicBezTo>
                  <a:lnTo>
                    <a:pt x="4302132" y="683496"/>
                  </a:lnTo>
                  <a:cubicBezTo>
                    <a:pt x="4302132" y="696844"/>
                    <a:pt x="4291311" y="707665"/>
                    <a:pt x="4277963" y="707665"/>
                  </a:cubicBezTo>
                  <a:lnTo>
                    <a:pt x="24169" y="707665"/>
                  </a:lnTo>
                  <a:cubicBezTo>
                    <a:pt x="17759" y="707665"/>
                    <a:pt x="11611" y="705118"/>
                    <a:pt x="7079" y="700586"/>
                  </a:cubicBezTo>
                  <a:cubicBezTo>
                    <a:pt x="2546" y="696053"/>
                    <a:pt x="0" y="689906"/>
                    <a:pt x="0" y="683496"/>
                  </a:cubicBezTo>
                  <a:lnTo>
                    <a:pt x="0" y="24169"/>
                  </a:lnTo>
                  <a:cubicBezTo>
                    <a:pt x="0" y="17759"/>
                    <a:pt x="2546" y="11611"/>
                    <a:pt x="7079" y="7079"/>
                  </a:cubicBezTo>
                  <a:cubicBezTo>
                    <a:pt x="11611" y="2546"/>
                    <a:pt x="17759" y="0"/>
                    <a:pt x="24169" y="0"/>
                  </a:cubicBezTo>
                  <a:close/>
                </a:path>
              </a:pathLst>
            </a:custGeom>
            <a:solidFill>
              <a:srgbClr val="2E3182">
                <a:alpha val="74901"/>
              </a:srgbClr>
            </a:solidFill>
            <a:ln cap="rnd" cmpd="sng" w="19050">
              <a:solidFill>
                <a:srgbClr val="FFFFFF">
                  <a:alpha val="7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 txBox="1"/>
            <p:nvPr/>
          </p:nvSpPr>
          <p:spPr>
            <a:xfrm>
              <a:off x="0" y="-47625"/>
              <a:ext cx="4302131" cy="75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7"/>
          <p:cNvSpPr txBox="1"/>
          <p:nvPr/>
        </p:nvSpPr>
        <p:spPr>
          <a:xfrm>
            <a:off x="6588602" y="7456837"/>
            <a:ext cx="6054789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Pruebas y validación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>
            <a:off x="6588602" y="9105545"/>
            <a:ext cx="7787783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Despliegue y documentación</a:t>
            </a:r>
            <a:endParaRPr/>
          </a:p>
        </p:txBody>
      </p:sp>
      <p:sp>
        <p:nvSpPr>
          <p:cNvPr id="189" name="Google Shape;189;p7"/>
          <p:cNvSpPr txBox="1"/>
          <p:nvPr/>
        </p:nvSpPr>
        <p:spPr>
          <a:xfrm>
            <a:off x="6588602" y="7127198"/>
            <a:ext cx="2592639" cy="3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Etapa  4</a:t>
            </a:r>
            <a:endParaRPr/>
          </a:p>
        </p:txBody>
      </p:sp>
      <p:sp>
        <p:nvSpPr>
          <p:cNvPr id="190" name="Google Shape;190;p7"/>
          <p:cNvSpPr txBox="1"/>
          <p:nvPr/>
        </p:nvSpPr>
        <p:spPr>
          <a:xfrm>
            <a:off x="6588602" y="8775906"/>
            <a:ext cx="2592639" cy="3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Etapa  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pic>
        <p:nvPicPr>
          <p:cNvPr id="196" name="Google Shape;1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291" y="282494"/>
            <a:ext cx="8954467" cy="831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9857349" y="7020532"/>
            <a:ext cx="3096483" cy="2578526"/>
          </a:xfrm>
          <a:custGeom>
            <a:rect b="b" l="l" r="r" t="t"/>
            <a:pathLst>
              <a:path extrusionOk="0" h="2578526" w="3096483">
                <a:moveTo>
                  <a:pt x="0" y="0"/>
                </a:moveTo>
                <a:lnTo>
                  <a:pt x="3096484" y="0"/>
                </a:lnTo>
                <a:lnTo>
                  <a:pt x="3096484" y="2578527"/>
                </a:lnTo>
                <a:lnTo>
                  <a:pt x="0" y="2578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8"/>
          <p:cNvSpPr/>
          <p:nvPr/>
        </p:nvSpPr>
        <p:spPr>
          <a:xfrm>
            <a:off x="13974210" y="6811827"/>
            <a:ext cx="2614633" cy="2787231"/>
          </a:xfrm>
          <a:custGeom>
            <a:rect b="b" l="l" r="r" t="t"/>
            <a:pathLst>
              <a:path extrusionOk="0" h="2787231" w="2614633">
                <a:moveTo>
                  <a:pt x="0" y="0"/>
                </a:moveTo>
                <a:lnTo>
                  <a:pt x="2614633" y="0"/>
                </a:lnTo>
                <a:lnTo>
                  <a:pt x="2614633" y="2787232"/>
                </a:lnTo>
                <a:lnTo>
                  <a:pt x="0" y="2787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8"/>
          <p:cNvSpPr/>
          <p:nvPr/>
        </p:nvSpPr>
        <p:spPr>
          <a:xfrm>
            <a:off x="1028700" y="7879634"/>
            <a:ext cx="7315200" cy="2407366"/>
          </a:xfrm>
          <a:custGeom>
            <a:rect b="b" l="l" r="r" t="t"/>
            <a:pathLst>
              <a:path extrusionOk="0" h="2407366" w="7315200">
                <a:moveTo>
                  <a:pt x="0" y="0"/>
                </a:moveTo>
                <a:lnTo>
                  <a:pt x="7315200" y="0"/>
                </a:lnTo>
                <a:lnTo>
                  <a:pt x="7315200" y="2407366"/>
                </a:lnTo>
                <a:lnTo>
                  <a:pt x="0" y="2407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8"/>
          <p:cNvSpPr txBox="1"/>
          <p:nvPr/>
        </p:nvSpPr>
        <p:spPr>
          <a:xfrm>
            <a:off x="9318823" y="1738326"/>
            <a:ext cx="7270019" cy="1102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Tecnología</a:t>
            </a:r>
            <a:endParaRPr/>
          </a:p>
        </p:txBody>
      </p:sp>
      <p:sp>
        <p:nvSpPr>
          <p:cNvPr id="201" name="Google Shape;201;p8"/>
          <p:cNvSpPr txBox="1"/>
          <p:nvPr/>
        </p:nvSpPr>
        <p:spPr>
          <a:xfrm>
            <a:off x="9318823" y="3101328"/>
            <a:ext cx="6461700" cy="3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Frontend: Web/Móvil responsivo</a:t>
            </a:r>
            <a:r>
              <a:rPr lang="en-US" sz="2400">
                <a:solidFill>
                  <a:srgbClr val="FFFFFF"/>
                </a:solidFill>
              </a:rPr>
              <a:t>, HTML, CSS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Backend: JavaScript, REST APIs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de datos: MySQL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Visualización: Power BI o Metabase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 de versiones: Git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scraping: Playwright u otras librerías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grpSp>
        <p:nvGrpSpPr>
          <p:cNvPr id="207" name="Google Shape;207;p9"/>
          <p:cNvGrpSpPr/>
          <p:nvPr/>
        </p:nvGrpSpPr>
        <p:grpSpPr>
          <a:xfrm>
            <a:off x="10128902" y="2791671"/>
            <a:ext cx="191796" cy="860276"/>
            <a:chOff x="0" y="0"/>
            <a:chExt cx="255728" cy="1147035"/>
          </a:xfrm>
        </p:grpSpPr>
        <p:sp>
          <p:nvSpPr>
            <p:cNvPr id="208" name="Google Shape;208;p9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0" y="891307"/>
              <a:ext cx="255728" cy="255728"/>
            </a:xfrm>
            <a:custGeom>
              <a:rect b="b" l="l" r="r" t="t"/>
              <a:pathLst>
                <a:path extrusionOk="0" h="255728" w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10" name="Google Shape;210;p9"/>
          <p:cNvGrpSpPr/>
          <p:nvPr/>
        </p:nvGrpSpPr>
        <p:grpSpPr>
          <a:xfrm>
            <a:off x="13931998" y="2791989"/>
            <a:ext cx="3338758" cy="3379014"/>
            <a:chOff x="0" y="-1"/>
            <a:chExt cx="4451677" cy="4505353"/>
          </a:xfrm>
        </p:grpSpPr>
        <p:sp>
          <p:nvSpPr>
            <p:cNvPr id="211" name="Google Shape;211;p9"/>
            <p:cNvSpPr/>
            <p:nvPr/>
          </p:nvSpPr>
          <p:spPr>
            <a:xfrm rot="-5400000">
              <a:off x="1072663" y="1126338"/>
              <a:ext cx="4505353" cy="2252676"/>
            </a:xfrm>
            <a:custGeom>
              <a:rect b="b" l="l" r="r" t="t"/>
              <a:pathLst>
                <a:path extrusionOk="0" h="2252676" w="4505353">
                  <a:moveTo>
                    <a:pt x="0" y="0"/>
                  </a:moveTo>
                  <a:lnTo>
                    <a:pt x="4505352" y="0"/>
                  </a:lnTo>
                  <a:lnTo>
                    <a:pt x="4505352" y="2252676"/>
                  </a:lnTo>
                  <a:lnTo>
                    <a:pt x="0" y="22526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2" name="Google Shape;212;p9"/>
            <p:cNvSpPr/>
            <p:nvPr/>
          </p:nvSpPr>
          <p:spPr>
            <a:xfrm>
              <a:off x="0" y="62821"/>
              <a:ext cx="4367011" cy="4367011"/>
            </a:xfrm>
            <a:custGeom>
              <a:rect b="b" l="l" r="r" t="t"/>
              <a:pathLst>
                <a:path extrusionOk="0" h="4367011" w="4367011">
                  <a:moveTo>
                    <a:pt x="0" y="0"/>
                  </a:moveTo>
                  <a:lnTo>
                    <a:pt x="4367011" y="0"/>
                  </a:lnTo>
                  <a:lnTo>
                    <a:pt x="4367011" y="4367011"/>
                  </a:lnTo>
                  <a:lnTo>
                    <a:pt x="0" y="43670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13" name="Google Shape;213;p9"/>
          <p:cNvGrpSpPr/>
          <p:nvPr/>
        </p:nvGrpSpPr>
        <p:grpSpPr>
          <a:xfrm>
            <a:off x="13973549" y="2791671"/>
            <a:ext cx="191796" cy="860276"/>
            <a:chOff x="0" y="0"/>
            <a:chExt cx="255728" cy="1147035"/>
          </a:xfrm>
        </p:grpSpPr>
        <p:sp>
          <p:nvSpPr>
            <p:cNvPr id="214" name="Google Shape;214;p9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891307"/>
              <a:ext cx="255728" cy="255728"/>
            </a:xfrm>
            <a:custGeom>
              <a:rect b="b" l="l" r="r" t="t"/>
              <a:pathLst>
                <a:path extrusionOk="0" h="255728" w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16" name="Google Shape;216;p9"/>
          <p:cNvGrpSpPr/>
          <p:nvPr/>
        </p:nvGrpSpPr>
        <p:grpSpPr>
          <a:xfrm>
            <a:off x="7030243" y="6168146"/>
            <a:ext cx="191796" cy="860276"/>
            <a:chOff x="0" y="0"/>
            <a:chExt cx="255728" cy="1147035"/>
          </a:xfrm>
        </p:grpSpPr>
        <p:sp>
          <p:nvSpPr>
            <p:cNvPr id="217" name="Google Shape;217;p9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891307"/>
              <a:ext cx="255728" cy="255728"/>
            </a:xfrm>
            <a:custGeom>
              <a:rect b="b" l="l" r="r" t="t"/>
              <a:pathLst>
                <a:path extrusionOk="0" h="255728" w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19" name="Google Shape;219;p9"/>
          <p:cNvGrpSpPr/>
          <p:nvPr/>
        </p:nvGrpSpPr>
        <p:grpSpPr>
          <a:xfrm>
            <a:off x="11369940" y="6168146"/>
            <a:ext cx="191796" cy="860276"/>
            <a:chOff x="0" y="0"/>
            <a:chExt cx="255728" cy="1147035"/>
          </a:xfrm>
        </p:grpSpPr>
        <p:sp>
          <p:nvSpPr>
            <p:cNvPr id="220" name="Google Shape;220;p9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0" y="891307"/>
              <a:ext cx="255728" cy="255728"/>
            </a:xfrm>
            <a:custGeom>
              <a:rect b="b" l="l" r="r" t="t"/>
              <a:pathLst>
                <a:path extrusionOk="0" h="255728" w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22" name="Google Shape;222;p9"/>
          <p:cNvGrpSpPr/>
          <p:nvPr/>
        </p:nvGrpSpPr>
        <p:grpSpPr>
          <a:xfrm>
            <a:off x="15709637" y="6168146"/>
            <a:ext cx="191796" cy="860276"/>
            <a:chOff x="0" y="0"/>
            <a:chExt cx="255728" cy="1147035"/>
          </a:xfrm>
        </p:grpSpPr>
        <p:sp>
          <p:nvSpPr>
            <p:cNvPr id="223" name="Google Shape;223;p9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0" y="891307"/>
              <a:ext cx="255728" cy="255728"/>
            </a:xfrm>
            <a:custGeom>
              <a:rect b="b" l="l" r="r" t="t"/>
              <a:pathLst>
                <a:path extrusionOk="0" h="255728" w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25" name="Google Shape;225;p9"/>
          <p:cNvGrpSpPr/>
          <p:nvPr/>
        </p:nvGrpSpPr>
        <p:grpSpPr>
          <a:xfrm>
            <a:off x="1028700" y="6114362"/>
            <a:ext cx="3338758" cy="3379014"/>
            <a:chOff x="1" y="-1"/>
            <a:chExt cx="4451677" cy="4505353"/>
          </a:xfrm>
        </p:grpSpPr>
        <p:sp>
          <p:nvSpPr>
            <p:cNvPr id="226" name="Google Shape;226;p9"/>
            <p:cNvSpPr/>
            <p:nvPr/>
          </p:nvSpPr>
          <p:spPr>
            <a:xfrm rot="5400000">
              <a:off x="-1126338" y="1126338"/>
              <a:ext cx="4505353" cy="2252676"/>
            </a:xfrm>
            <a:custGeom>
              <a:rect b="b" l="l" r="r" t="t"/>
              <a:pathLst>
                <a:path extrusionOk="0" h="2252676" w="4505353">
                  <a:moveTo>
                    <a:pt x="0" y="0"/>
                  </a:moveTo>
                  <a:lnTo>
                    <a:pt x="4505352" y="0"/>
                  </a:lnTo>
                  <a:lnTo>
                    <a:pt x="4505352" y="2252676"/>
                  </a:lnTo>
                  <a:lnTo>
                    <a:pt x="0" y="22526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7" name="Google Shape;227;p9"/>
            <p:cNvSpPr/>
            <p:nvPr/>
          </p:nvSpPr>
          <p:spPr>
            <a:xfrm rot="10800000">
              <a:off x="84667" y="75521"/>
              <a:ext cx="4367011" cy="4367011"/>
            </a:xfrm>
            <a:custGeom>
              <a:rect b="b" l="l" r="r" t="t"/>
              <a:pathLst>
                <a:path extrusionOk="0" h="4367011" w="4367011">
                  <a:moveTo>
                    <a:pt x="0" y="0"/>
                  </a:moveTo>
                  <a:lnTo>
                    <a:pt x="4367010" y="0"/>
                  </a:lnTo>
                  <a:lnTo>
                    <a:pt x="4367010" y="4367011"/>
                  </a:lnTo>
                  <a:lnTo>
                    <a:pt x="0" y="43670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28" name="Google Shape;228;p9"/>
          <p:cNvSpPr/>
          <p:nvPr/>
        </p:nvSpPr>
        <p:spPr>
          <a:xfrm>
            <a:off x="2645073" y="6114362"/>
            <a:ext cx="12997855" cy="53783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9"/>
          <p:cNvGrpSpPr/>
          <p:nvPr/>
        </p:nvGrpSpPr>
        <p:grpSpPr>
          <a:xfrm>
            <a:off x="2506283" y="2791671"/>
            <a:ext cx="191796" cy="860276"/>
            <a:chOff x="0" y="0"/>
            <a:chExt cx="255728" cy="1147035"/>
          </a:xfrm>
        </p:grpSpPr>
        <p:sp>
          <p:nvSpPr>
            <p:cNvPr id="230" name="Google Shape;230;p9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0" y="891307"/>
              <a:ext cx="255728" cy="255728"/>
            </a:xfrm>
            <a:custGeom>
              <a:rect b="b" l="l" r="r" t="t"/>
              <a:pathLst>
                <a:path extrusionOk="0" h="255728" w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32" name="Google Shape;232;p9"/>
          <p:cNvGrpSpPr/>
          <p:nvPr/>
        </p:nvGrpSpPr>
        <p:grpSpPr>
          <a:xfrm>
            <a:off x="6284255" y="2791671"/>
            <a:ext cx="191796" cy="860276"/>
            <a:chOff x="0" y="0"/>
            <a:chExt cx="255728" cy="1147035"/>
          </a:xfrm>
        </p:grpSpPr>
        <p:sp>
          <p:nvSpPr>
            <p:cNvPr id="233" name="Google Shape;233;p9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3ED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0" y="891307"/>
              <a:ext cx="255728" cy="255728"/>
            </a:xfrm>
            <a:custGeom>
              <a:rect b="b" l="l" r="r" t="t"/>
              <a:pathLst>
                <a:path extrusionOk="0" h="255728" w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35" name="Google Shape;235;p9"/>
          <p:cNvSpPr/>
          <p:nvPr/>
        </p:nvSpPr>
        <p:spPr>
          <a:xfrm>
            <a:off x="1028700" y="2791671"/>
            <a:ext cx="14614227" cy="61403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9"/>
          <p:cNvGrpSpPr/>
          <p:nvPr/>
        </p:nvGrpSpPr>
        <p:grpSpPr>
          <a:xfrm>
            <a:off x="2958188" y="6114362"/>
            <a:ext cx="191796" cy="860276"/>
            <a:chOff x="0" y="0"/>
            <a:chExt cx="255728" cy="1147035"/>
          </a:xfrm>
        </p:grpSpPr>
        <p:sp>
          <p:nvSpPr>
            <p:cNvPr id="237" name="Google Shape;237;p9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0" y="891307"/>
              <a:ext cx="255728" cy="255728"/>
            </a:xfrm>
            <a:custGeom>
              <a:rect b="b" l="l" r="r" t="t"/>
              <a:pathLst>
                <a:path extrusionOk="0" h="255728" w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39" name="Google Shape;239;p9"/>
          <p:cNvGrpSpPr/>
          <p:nvPr/>
        </p:nvGrpSpPr>
        <p:grpSpPr>
          <a:xfrm>
            <a:off x="1819206" y="7431346"/>
            <a:ext cx="3146962" cy="1419066"/>
            <a:chOff x="0" y="-28575"/>
            <a:chExt cx="4195949" cy="1892088"/>
          </a:xfrm>
        </p:grpSpPr>
        <p:sp>
          <p:nvSpPr>
            <p:cNvPr id="240" name="Google Shape;240;p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7C9EF"/>
                  </a:solidFill>
                  <a:latin typeface="Arial"/>
                  <a:ea typeface="Arial"/>
                  <a:cs typeface="Arial"/>
                  <a:sym typeface="Arial"/>
                </a:rPr>
                <a:t>S18</a:t>
              </a:r>
              <a:endParaRPr/>
            </a:p>
          </p:txBody>
        </p:sp>
        <p:sp>
          <p:nvSpPr>
            <p:cNvPr id="241" name="Google Shape;241;p9"/>
            <p:cNvSpPr txBox="1"/>
            <p:nvPr/>
          </p:nvSpPr>
          <p:spPr>
            <a:xfrm>
              <a:off x="0" y="790998"/>
              <a:ext cx="4195949" cy="1072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Presentación final y entrega</a:t>
              </a:r>
              <a:endParaRPr/>
            </a:p>
          </p:txBody>
        </p:sp>
      </p:grpSp>
      <p:sp>
        <p:nvSpPr>
          <p:cNvPr id="242" name="Google Shape;242;p9"/>
          <p:cNvSpPr/>
          <p:nvPr/>
        </p:nvSpPr>
        <p:spPr>
          <a:xfrm rot="965019">
            <a:off x="2288871" y="8793950"/>
            <a:ext cx="818416" cy="928699"/>
          </a:xfrm>
          <a:custGeom>
            <a:rect b="b" l="l" r="r" t="t"/>
            <a:pathLst>
              <a:path extrusionOk="0" h="928699" w="818416">
                <a:moveTo>
                  <a:pt x="0" y="0"/>
                </a:moveTo>
                <a:lnTo>
                  <a:pt x="818416" y="0"/>
                </a:lnTo>
                <a:lnTo>
                  <a:pt x="818416" y="928700"/>
                </a:lnTo>
                <a:lnTo>
                  <a:pt x="0" y="92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9"/>
          <p:cNvSpPr/>
          <p:nvPr/>
        </p:nvSpPr>
        <p:spPr>
          <a:xfrm rot="-913056">
            <a:off x="633232" y="2356510"/>
            <a:ext cx="612957" cy="739616"/>
          </a:xfrm>
          <a:custGeom>
            <a:rect b="b" l="l" r="r" t="t"/>
            <a:pathLst>
              <a:path extrusionOk="0" h="739616" w="612957">
                <a:moveTo>
                  <a:pt x="0" y="0"/>
                </a:moveTo>
                <a:lnTo>
                  <a:pt x="612957" y="0"/>
                </a:lnTo>
                <a:lnTo>
                  <a:pt x="612957" y="739616"/>
                </a:lnTo>
                <a:lnTo>
                  <a:pt x="0" y="739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4" name="Google Shape;244;p9"/>
          <p:cNvGrpSpPr/>
          <p:nvPr/>
        </p:nvGrpSpPr>
        <p:grpSpPr>
          <a:xfrm>
            <a:off x="1028700" y="3900753"/>
            <a:ext cx="3146962" cy="1838166"/>
            <a:chOff x="0" y="-28575"/>
            <a:chExt cx="4195949" cy="2450888"/>
          </a:xfrm>
        </p:grpSpPr>
        <p:sp>
          <p:nvSpPr>
            <p:cNvPr id="245" name="Google Shape;245;p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7C9EF"/>
                  </a:solidFill>
                  <a:latin typeface="Arial"/>
                  <a:ea typeface="Arial"/>
                  <a:cs typeface="Arial"/>
                  <a:sym typeface="Arial"/>
                </a:rPr>
                <a:t>S1–S2</a:t>
              </a:r>
              <a:endParaRPr/>
            </a:p>
          </p:txBody>
        </p:sp>
        <p:sp>
          <p:nvSpPr>
            <p:cNvPr id="246" name="Google Shape;246;p9"/>
            <p:cNvSpPr txBox="1"/>
            <p:nvPr/>
          </p:nvSpPr>
          <p:spPr>
            <a:xfrm>
              <a:off x="0" y="790998"/>
              <a:ext cx="4195949" cy="1631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Definición de proyecto y análisis de requerimientos</a:t>
              </a: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4806672" y="3900753"/>
            <a:ext cx="3146962" cy="1419066"/>
            <a:chOff x="0" y="-28575"/>
            <a:chExt cx="4195949" cy="1892088"/>
          </a:xfrm>
        </p:grpSpPr>
        <p:sp>
          <p:nvSpPr>
            <p:cNvPr id="248" name="Google Shape;248;p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7C9EF"/>
                  </a:solidFill>
                  <a:latin typeface="Arial"/>
                  <a:ea typeface="Arial"/>
                  <a:cs typeface="Arial"/>
                  <a:sym typeface="Arial"/>
                </a:rPr>
                <a:t>S3–S4</a:t>
              </a:r>
              <a:endParaRPr/>
            </a:p>
          </p:txBody>
        </p:sp>
        <p:sp>
          <p:nvSpPr>
            <p:cNvPr id="249" name="Google Shape;249;p9"/>
            <p:cNvSpPr txBox="1"/>
            <p:nvPr/>
          </p:nvSpPr>
          <p:spPr>
            <a:xfrm>
              <a:off x="0" y="790998"/>
              <a:ext cx="4195949" cy="1072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Diseño de interfaz y base de datos</a:t>
              </a:r>
              <a:endParaRPr/>
            </a:p>
          </p:txBody>
        </p:sp>
      </p:grpSp>
      <p:grpSp>
        <p:nvGrpSpPr>
          <p:cNvPr id="250" name="Google Shape;250;p9"/>
          <p:cNvGrpSpPr/>
          <p:nvPr/>
        </p:nvGrpSpPr>
        <p:grpSpPr>
          <a:xfrm>
            <a:off x="8584644" y="3900753"/>
            <a:ext cx="3280312" cy="1838166"/>
            <a:chOff x="0" y="-28575"/>
            <a:chExt cx="4373749" cy="2450888"/>
          </a:xfrm>
        </p:grpSpPr>
        <p:sp>
          <p:nvSpPr>
            <p:cNvPr id="251" name="Google Shape;251;p9"/>
            <p:cNvSpPr txBox="1"/>
            <p:nvPr/>
          </p:nvSpPr>
          <p:spPr>
            <a:xfrm>
              <a:off x="0" y="-28575"/>
              <a:ext cx="4373749" cy="672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7C9EF"/>
                  </a:solidFill>
                  <a:latin typeface="Arial"/>
                  <a:ea typeface="Arial"/>
                  <a:cs typeface="Arial"/>
                  <a:sym typeface="Arial"/>
                </a:rPr>
                <a:t>S5–S7</a:t>
              </a:r>
              <a:endParaRPr/>
            </a:p>
          </p:txBody>
        </p:sp>
        <p:sp>
          <p:nvSpPr>
            <p:cNvPr id="252" name="Google Shape;252;p9"/>
            <p:cNvSpPr txBox="1"/>
            <p:nvPr/>
          </p:nvSpPr>
          <p:spPr>
            <a:xfrm>
              <a:off x="0" y="790998"/>
              <a:ext cx="4373749" cy="1631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Sprint 1 – Captura de productos y comparación básica</a:t>
              </a:r>
              <a:endParaRPr/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12495966" y="3900753"/>
            <a:ext cx="3146962" cy="1419066"/>
            <a:chOff x="0" y="-28575"/>
            <a:chExt cx="4195949" cy="1892088"/>
          </a:xfrm>
        </p:grpSpPr>
        <p:sp>
          <p:nvSpPr>
            <p:cNvPr id="254" name="Google Shape;254;p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7C9EF"/>
                  </a:solidFill>
                  <a:latin typeface="Arial"/>
                  <a:ea typeface="Arial"/>
                  <a:cs typeface="Arial"/>
                  <a:sym typeface="Arial"/>
                </a:rPr>
                <a:t>S8–S10</a:t>
              </a:r>
              <a:endParaRPr/>
            </a:p>
          </p:txBody>
        </p:sp>
        <p:sp>
          <p:nvSpPr>
            <p:cNvPr id="255" name="Google Shape;255;p9"/>
            <p:cNvSpPr txBox="1"/>
            <p:nvPr/>
          </p:nvSpPr>
          <p:spPr>
            <a:xfrm>
              <a:off x="0" y="790998"/>
              <a:ext cx="4195949" cy="1072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Sprint 2 – Filtros avanzados y analítica</a:t>
              </a:r>
              <a:endParaRPr/>
            </a:p>
          </p:txBody>
        </p:sp>
      </p:grpSp>
      <p:grpSp>
        <p:nvGrpSpPr>
          <p:cNvPr id="256" name="Google Shape;256;p9"/>
          <p:cNvGrpSpPr/>
          <p:nvPr/>
        </p:nvGrpSpPr>
        <p:grpSpPr>
          <a:xfrm>
            <a:off x="5552660" y="7431346"/>
            <a:ext cx="3146962" cy="1419066"/>
            <a:chOff x="0" y="-28575"/>
            <a:chExt cx="4195949" cy="1892088"/>
          </a:xfrm>
        </p:grpSpPr>
        <p:sp>
          <p:nvSpPr>
            <p:cNvPr id="257" name="Google Shape;257;p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7C9EF"/>
                  </a:solidFill>
                  <a:latin typeface="Arial"/>
                  <a:ea typeface="Arial"/>
                  <a:cs typeface="Arial"/>
                  <a:sym typeface="Arial"/>
                </a:rPr>
                <a:t>S16–S17</a:t>
              </a:r>
              <a:endParaRPr/>
            </a:p>
          </p:txBody>
        </p:sp>
        <p:sp>
          <p:nvSpPr>
            <p:cNvPr id="258" name="Google Shape;258;p9"/>
            <p:cNvSpPr txBox="1"/>
            <p:nvPr/>
          </p:nvSpPr>
          <p:spPr>
            <a:xfrm>
              <a:off x="0" y="790998"/>
              <a:ext cx="4195949" cy="1072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Informe final y documentación</a:t>
              </a:r>
              <a:endParaRPr/>
            </a:p>
          </p:txBody>
        </p:sp>
      </p:grpSp>
      <p:grpSp>
        <p:nvGrpSpPr>
          <p:cNvPr id="259" name="Google Shape;259;p9"/>
          <p:cNvGrpSpPr/>
          <p:nvPr/>
        </p:nvGrpSpPr>
        <p:grpSpPr>
          <a:xfrm>
            <a:off x="9892357" y="7431346"/>
            <a:ext cx="3146962" cy="1419066"/>
            <a:chOff x="0" y="-28575"/>
            <a:chExt cx="4195949" cy="1892088"/>
          </a:xfrm>
        </p:grpSpPr>
        <p:sp>
          <p:nvSpPr>
            <p:cNvPr id="260" name="Google Shape;260;p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7C9EF"/>
                  </a:solidFill>
                  <a:latin typeface="Arial"/>
                  <a:ea typeface="Arial"/>
                  <a:cs typeface="Arial"/>
                  <a:sym typeface="Arial"/>
                </a:rPr>
                <a:t>S13–S15</a:t>
              </a:r>
              <a:endParaRPr/>
            </a:p>
          </p:txBody>
        </p:sp>
        <p:sp>
          <p:nvSpPr>
            <p:cNvPr id="261" name="Google Shape;261;p9"/>
            <p:cNvSpPr txBox="1"/>
            <p:nvPr/>
          </p:nvSpPr>
          <p:spPr>
            <a:xfrm>
              <a:off x="0" y="790998"/>
              <a:ext cx="4195949" cy="1072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Pruebas y retroalimentación</a:t>
              </a:r>
              <a:endParaRPr/>
            </a:p>
          </p:txBody>
        </p:sp>
      </p:grpSp>
      <p:grpSp>
        <p:nvGrpSpPr>
          <p:cNvPr id="262" name="Google Shape;262;p9"/>
          <p:cNvGrpSpPr/>
          <p:nvPr/>
        </p:nvGrpSpPr>
        <p:grpSpPr>
          <a:xfrm>
            <a:off x="14232054" y="7431346"/>
            <a:ext cx="3146962" cy="1419066"/>
            <a:chOff x="0" y="-28575"/>
            <a:chExt cx="4195949" cy="1892088"/>
          </a:xfrm>
        </p:grpSpPr>
        <p:sp>
          <p:nvSpPr>
            <p:cNvPr id="263" name="Google Shape;263;p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7C9EF"/>
                  </a:solidFill>
                  <a:latin typeface="Arial"/>
                  <a:ea typeface="Arial"/>
                  <a:cs typeface="Arial"/>
                  <a:sym typeface="Arial"/>
                </a:rPr>
                <a:t>S11–S12</a:t>
              </a:r>
              <a:endParaRPr/>
            </a:p>
          </p:txBody>
        </p:sp>
        <p:sp>
          <p:nvSpPr>
            <p:cNvPr id="264" name="Google Shape;264;p9"/>
            <p:cNvSpPr txBox="1"/>
            <p:nvPr/>
          </p:nvSpPr>
          <p:spPr>
            <a:xfrm>
              <a:off x="0" y="790998"/>
              <a:ext cx="4195949" cy="1072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Sprint 3 – Dashboards y reportes</a:t>
              </a:r>
              <a:endParaRPr/>
            </a:p>
          </p:txBody>
        </p:sp>
      </p:grpSp>
      <p:grpSp>
        <p:nvGrpSpPr>
          <p:cNvPr id="265" name="Google Shape;265;p9"/>
          <p:cNvGrpSpPr/>
          <p:nvPr/>
        </p:nvGrpSpPr>
        <p:grpSpPr>
          <a:xfrm>
            <a:off x="1028700" y="681778"/>
            <a:ext cx="12246346" cy="1517016"/>
            <a:chOff x="0" y="-57150"/>
            <a:chExt cx="16328461" cy="2022688"/>
          </a:xfrm>
        </p:grpSpPr>
        <p:sp>
          <p:nvSpPr>
            <p:cNvPr id="266" name="Google Shape;266;p9"/>
            <p:cNvSpPr txBox="1"/>
            <p:nvPr/>
          </p:nvSpPr>
          <p:spPr>
            <a:xfrm>
              <a:off x="0" y="-57150"/>
              <a:ext cx="16328461" cy="1287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99" u="none" cap="none" strike="noStrike">
                  <a:solidFill>
                    <a:srgbClr val="3EDAD8"/>
                  </a:solidFill>
                  <a:latin typeface="Arial"/>
                  <a:ea typeface="Arial"/>
                  <a:cs typeface="Arial"/>
                  <a:sym typeface="Arial"/>
                </a:rPr>
                <a:t>Cronograma</a:t>
              </a:r>
              <a:endParaRPr/>
            </a:p>
          </p:txBody>
        </p:sp>
        <p:sp>
          <p:nvSpPr>
            <p:cNvPr id="267" name="Google Shape;267;p9"/>
            <p:cNvSpPr txBox="1"/>
            <p:nvPr/>
          </p:nvSpPr>
          <p:spPr>
            <a:xfrm>
              <a:off x="0" y="1351493"/>
              <a:ext cx="16328461" cy="614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Fases y semanas: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